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58" r:id="rId4"/>
    <p:sldId id="266" r:id="rId5"/>
    <p:sldId id="259" r:id="rId6"/>
    <p:sldId id="260" r:id="rId7"/>
    <p:sldId id="265" r:id="rId8"/>
    <p:sldId id="261" r:id="rId9"/>
    <p:sldId id="262" r:id="rId10"/>
    <p:sldId id="263" r:id="rId11"/>
    <p:sldId id="264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50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interSettings" Target="printerSettings/printerSettings1.bin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8AC584-28D3-6F40-927D-2F9ECC5EE9AC}" type="datetimeFigureOut">
              <a:rPr lang="en-US" smtClean="0"/>
              <a:t>5/4/15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E1DC87-E5CE-BE40-BC93-6E76702664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3393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Mahrud</a:t>
            </a:r>
            <a:r>
              <a:rPr lang="en-US" baseline="0" dirty="0" smtClean="0"/>
              <a:t> can talk about how he chose to sweep the l and b when taking data based off this map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2E1DC87-E5CE-BE40-BC93-6E767026642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736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FC8D62-7A7D-D04D-AA9A-ED344EB94F0A}" type="datetimeFigureOut">
              <a:rPr lang="en-US" smtClean="0"/>
              <a:t>5/4/15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0ACA11-71BB-074D-9B3D-D91A84BBFB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alphaModFix amt="52000"/>
          </a:blip>
          <a:srcRect l="3726" r="10565"/>
          <a:stretch/>
        </p:blipFill>
        <p:spPr>
          <a:xfrm>
            <a:off x="623848" y="773740"/>
            <a:ext cx="7837161" cy="487110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 smtClean="0"/>
              <a:t>Mapping the North Polar Spur</a:t>
            </a:r>
            <a:br>
              <a:rPr lang="en-US" b="1" dirty="0" smtClean="0"/>
            </a:br>
            <a:r>
              <a:rPr lang="en-US" sz="3200" b="1" dirty="0" smtClean="0"/>
              <a:t>and its associated Expanding HI Shell</a:t>
            </a:r>
            <a:endParaRPr lang="en-US" sz="32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 smtClean="0">
                <a:solidFill>
                  <a:schemeClr val="tx1"/>
                </a:solidFill>
              </a:rPr>
              <a:t>Team </a:t>
            </a:r>
            <a:r>
              <a:rPr lang="en-US" b="1" dirty="0" err="1" smtClean="0">
                <a:solidFill>
                  <a:schemeClr val="tx1"/>
                </a:solidFill>
              </a:rPr>
              <a:t>Darkstar</a:t>
            </a:r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May 5, 2015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16030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Peak Separation </a:t>
            </a:r>
            <a:r>
              <a:rPr lang="en-US" dirty="0" err="1" smtClean="0"/>
              <a:t>vs</a:t>
            </a:r>
            <a:r>
              <a:rPr lang="en-US" dirty="0" smtClean="0"/>
              <a:t>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210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Stepping Through Velocities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477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North Polar Spur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Huge shell produced by several energetic stellar winds and supernovae located in the </a:t>
            </a:r>
            <a:r>
              <a:rPr lang="en-US" dirty="0" err="1" smtClean="0"/>
              <a:t>Scorpius</a:t>
            </a:r>
            <a:r>
              <a:rPr lang="en-US" dirty="0" smtClean="0"/>
              <a:t> - </a:t>
            </a:r>
            <a:r>
              <a:rPr lang="en-US" dirty="0" err="1" smtClean="0"/>
              <a:t>Ophiuchus</a:t>
            </a:r>
            <a:r>
              <a:rPr lang="en-US" dirty="0" smtClean="0"/>
              <a:t> association of stars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984" y="3159869"/>
            <a:ext cx="4312873" cy="345029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9521" y="3159869"/>
            <a:ext cx="4359498" cy="3450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9683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Mapping 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 the shell in 3-D space of </a:t>
            </a:r>
            <a:r>
              <a:rPr lang="en-US" i="1" dirty="0" smtClean="0"/>
              <a:t>l, b, v</a:t>
            </a:r>
          </a:p>
          <a:p>
            <a:pPr lvl="1"/>
            <a:r>
              <a:rPr lang="en-US" i="1" dirty="0" smtClean="0"/>
              <a:t>galactic latitude, longitude, and velocity!</a:t>
            </a:r>
            <a:endParaRPr lang="en-US" i="1" dirty="0"/>
          </a:p>
          <a:p>
            <a:r>
              <a:rPr lang="en-US" i="1" dirty="0" smtClean="0"/>
              <a:t>l </a:t>
            </a:r>
            <a:r>
              <a:rPr lang="en-US" dirty="0" smtClean="0"/>
              <a:t>= 200</a:t>
            </a:r>
            <a:r>
              <a:rPr lang="en-US" dirty="0">
                <a:sym typeface="Wingdings"/>
              </a:rPr>
              <a:t>°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 40°     </a:t>
            </a:r>
            <a:r>
              <a:rPr lang="en-US" i="1" dirty="0" smtClean="0">
                <a:sym typeface="Wingdings"/>
              </a:rPr>
              <a:t>b </a:t>
            </a:r>
            <a:r>
              <a:rPr lang="en-US" dirty="0" smtClean="0">
                <a:sym typeface="Wingdings"/>
              </a:rPr>
              <a:t> = 0°  90°</a:t>
            </a:r>
          </a:p>
          <a:p>
            <a:pPr marL="0" indent="0">
              <a:buNone/>
            </a:pPr>
            <a:endParaRPr lang="en-US" i="1" dirty="0">
              <a:sym typeface="Wingdings"/>
            </a:endParaRPr>
          </a:p>
        </p:txBody>
      </p:sp>
      <p:pic>
        <p:nvPicPr>
          <p:cNvPr id="4" name="Picture 3" descr="Screenshot from 2015-05-04 14:03:1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5542" y="3261916"/>
            <a:ext cx="6517051" cy="3720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26022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Leuschner</a:t>
            </a:r>
            <a:r>
              <a:rPr lang="en-US" dirty="0" smtClean="0"/>
              <a:t> Observatory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74" r="346"/>
          <a:stretch/>
        </p:blipFill>
        <p:spPr>
          <a:xfrm>
            <a:off x="20905" y="1817054"/>
            <a:ext cx="3407461" cy="4525963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3854" y="1817054"/>
            <a:ext cx="6034617" cy="4525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25548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28102"/>
            <a:ext cx="8229600" cy="1143000"/>
          </a:xfrm>
        </p:spPr>
        <p:txBody>
          <a:bodyPr/>
          <a:lstStyle/>
          <a:p>
            <a:r>
              <a:rPr lang="en-US" dirty="0" smtClean="0"/>
              <a:t>Receiver Diagram</a:t>
            </a:r>
            <a:endParaRPr lang="en-US" dirty="0"/>
          </a:p>
        </p:txBody>
      </p:sp>
      <p:sp>
        <p:nvSpPr>
          <p:cNvPr id="4" name="Isosceles Triangle 3"/>
          <p:cNvSpPr/>
          <p:nvPr/>
        </p:nvSpPr>
        <p:spPr>
          <a:xfrm rot="10800000">
            <a:off x="1130678" y="1703850"/>
            <a:ext cx="1115170" cy="851926"/>
          </a:xfrm>
          <a:prstGeom prst="triangle">
            <a:avLst/>
          </a:prstGeom>
          <a:noFill/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130677" y="2896539"/>
            <a:ext cx="1115171" cy="991331"/>
          </a:xfrm>
          <a:prstGeom prst="rect">
            <a:avLst/>
          </a:prstGeom>
          <a:noFill/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1130677" y="4275106"/>
            <a:ext cx="1130657" cy="1115248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1130677" y="5759611"/>
            <a:ext cx="1115171" cy="991331"/>
          </a:xfrm>
          <a:prstGeom prst="rect">
            <a:avLst/>
          </a:prstGeom>
          <a:noFill/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>
            <a:stCxn id="7" idx="3"/>
            <a:endCxn id="7" idx="7"/>
          </p:cNvCxnSpPr>
          <p:nvPr/>
        </p:nvCxnSpPr>
        <p:spPr>
          <a:xfrm flipV="1">
            <a:off x="1296258" y="4438430"/>
            <a:ext cx="799495" cy="78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>
            <a:stCxn id="7" idx="1"/>
            <a:endCxn id="7" idx="5"/>
          </p:cNvCxnSpPr>
          <p:nvPr/>
        </p:nvCxnSpPr>
        <p:spPr>
          <a:xfrm>
            <a:off x="1296258" y="4438430"/>
            <a:ext cx="799495" cy="78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1296258" y="3128893"/>
            <a:ext cx="799495" cy="526645"/>
            <a:chOff x="1993218" y="3020463"/>
            <a:chExt cx="799495" cy="52664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1993218" y="3020463"/>
              <a:ext cx="175167" cy="5266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2168385" y="3020463"/>
              <a:ext cx="43367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2602061" y="3020463"/>
              <a:ext cx="190652" cy="5266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1296258" y="5991965"/>
            <a:ext cx="799495" cy="526645"/>
            <a:chOff x="1993218" y="3020463"/>
            <a:chExt cx="799495" cy="526645"/>
          </a:xfrm>
        </p:grpSpPr>
        <p:cxnSp>
          <p:nvCxnSpPr>
            <p:cNvPr id="21" name="Straight Connector 20"/>
            <p:cNvCxnSpPr/>
            <p:nvPr/>
          </p:nvCxnSpPr>
          <p:spPr>
            <a:xfrm flipV="1">
              <a:off x="1993218" y="3020463"/>
              <a:ext cx="175167" cy="5266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2168385" y="3020463"/>
              <a:ext cx="43367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>
              <a:off x="2602061" y="3020463"/>
              <a:ext cx="190652" cy="5266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5" name="Straight Connector 24"/>
          <p:cNvCxnSpPr>
            <a:stCxn id="4" idx="0"/>
            <a:endCxn id="6" idx="0"/>
          </p:cNvCxnSpPr>
          <p:nvPr/>
        </p:nvCxnSpPr>
        <p:spPr>
          <a:xfrm>
            <a:off x="1688263" y="2555776"/>
            <a:ext cx="0" cy="3407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6" idx="2"/>
          </p:cNvCxnSpPr>
          <p:nvPr/>
        </p:nvCxnSpPr>
        <p:spPr>
          <a:xfrm>
            <a:off x="1688263" y="3887870"/>
            <a:ext cx="0" cy="3872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688263" y="5390354"/>
            <a:ext cx="0" cy="3872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4102934" y="1951684"/>
            <a:ext cx="1047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Amplifier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648544" y="3185940"/>
            <a:ext cx="39934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Bandpass</a:t>
            </a:r>
            <a:r>
              <a:rPr lang="en-US" dirty="0" smtClean="0"/>
              <a:t>: Center 1540MHz +/-  240MHz </a:t>
            </a:r>
            <a:endParaRPr 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818920" y="6071828"/>
            <a:ext cx="3637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Bandpass</a:t>
            </a:r>
            <a:r>
              <a:rPr lang="en-US" dirty="0" smtClean="0"/>
              <a:t>: Center 150MHz +/-  5MHz </a:t>
            </a:r>
            <a:endParaRPr 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3314551" y="4597902"/>
            <a:ext cx="26256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Mixer: LO 1270MHz for HI</a:t>
            </a:r>
            <a:endParaRPr lang="en-US" dirty="0"/>
          </a:p>
        </p:txBody>
      </p:sp>
      <p:sp>
        <p:nvSpPr>
          <p:cNvPr id="33" name="Isosceles Triangle 32"/>
          <p:cNvSpPr/>
          <p:nvPr/>
        </p:nvSpPr>
        <p:spPr>
          <a:xfrm rot="10800000">
            <a:off x="6920874" y="1703850"/>
            <a:ext cx="1115170" cy="851926"/>
          </a:xfrm>
          <a:prstGeom prst="triangle">
            <a:avLst/>
          </a:prstGeom>
          <a:noFill/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6920873" y="2896539"/>
            <a:ext cx="1115171" cy="991331"/>
          </a:xfrm>
          <a:prstGeom prst="rect">
            <a:avLst/>
          </a:prstGeom>
          <a:noFill/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6920873" y="4275106"/>
            <a:ext cx="1130657" cy="1115248"/>
          </a:xfrm>
          <a:prstGeom prst="ellipse">
            <a:avLst/>
          </a:prstGeom>
          <a:noFill/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6920873" y="5759611"/>
            <a:ext cx="1115171" cy="991331"/>
          </a:xfrm>
          <a:prstGeom prst="rect">
            <a:avLst/>
          </a:prstGeom>
          <a:noFill/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37" name="Straight Connector 36"/>
          <p:cNvCxnSpPr>
            <a:stCxn id="35" idx="3"/>
            <a:endCxn id="35" idx="7"/>
          </p:cNvCxnSpPr>
          <p:nvPr/>
        </p:nvCxnSpPr>
        <p:spPr>
          <a:xfrm flipV="1">
            <a:off x="7086454" y="4438430"/>
            <a:ext cx="799495" cy="78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5" idx="1"/>
            <a:endCxn id="35" idx="5"/>
          </p:cNvCxnSpPr>
          <p:nvPr/>
        </p:nvCxnSpPr>
        <p:spPr>
          <a:xfrm>
            <a:off x="7086454" y="4438430"/>
            <a:ext cx="799495" cy="7886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9" name="Group 38"/>
          <p:cNvGrpSpPr/>
          <p:nvPr/>
        </p:nvGrpSpPr>
        <p:grpSpPr>
          <a:xfrm>
            <a:off x="7086454" y="3128893"/>
            <a:ext cx="799495" cy="526645"/>
            <a:chOff x="1993218" y="3020463"/>
            <a:chExt cx="799495" cy="526645"/>
          </a:xfrm>
        </p:grpSpPr>
        <p:cxnSp>
          <p:nvCxnSpPr>
            <p:cNvPr id="40" name="Straight Connector 39"/>
            <p:cNvCxnSpPr/>
            <p:nvPr/>
          </p:nvCxnSpPr>
          <p:spPr>
            <a:xfrm flipV="1">
              <a:off x="1993218" y="3020463"/>
              <a:ext cx="175167" cy="5266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/>
            <p:cNvCxnSpPr/>
            <p:nvPr/>
          </p:nvCxnSpPr>
          <p:spPr>
            <a:xfrm>
              <a:off x="2168385" y="3020463"/>
              <a:ext cx="43367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>
              <a:off x="2602061" y="3020463"/>
              <a:ext cx="190652" cy="5266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/>
          <p:cNvGrpSpPr/>
          <p:nvPr/>
        </p:nvGrpSpPr>
        <p:grpSpPr>
          <a:xfrm>
            <a:off x="7086454" y="5991965"/>
            <a:ext cx="799495" cy="526645"/>
            <a:chOff x="1993218" y="3020463"/>
            <a:chExt cx="799495" cy="526645"/>
          </a:xfrm>
        </p:grpSpPr>
        <p:cxnSp>
          <p:nvCxnSpPr>
            <p:cNvPr id="44" name="Straight Connector 43"/>
            <p:cNvCxnSpPr/>
            <p:nvPr/>
          </p:nvCxnSpPr>
          <p:spPr>
            <a:xfrm flipV="1">
              <a:off x="1993218" y="3020463"/>
              <a:ext cx="175167" cy="5266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2168385" y="3020463"/>
              <a:ext cx="43367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2602061" y="3020463"/>
              <a:ext cx="190652" cy="526645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7" name="Straight Connector 46"/>
          <p:cNvCxnSpPr>
            <a:stCxn id="33" idx="0"/>
            <a:endCxn id="34" idx="0"/>
          </p:cNvCxnSpPr>
          <p:nvPr/>
        </p:nvCxnSpPr>
        <p:spPr>
          <a:xfrm>
            <a:off x="7478459" y="2555776"/>
            <a:ext cx="0" cy="340763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stCxn id="34" idx="2"/>
          </p:cNvCxnSpPr>
          <p:nvPr/>
        </p:nvCxnSpPr>
        <p:spPr>
          <a:xfrm>
            <a:off x="7478459" y="3887870"/>
            <a:ext cx="0" cy="3872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7478459" y="5390354"/>
            <a:ext cx="0" cy="387236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>
            <a:stCxn id="4" idx="3"/>
          </p:cNvCxnSpPr>
          <p:nvPr/>
        </p:nvCxnSpPr>
        <p:spPr>
          <a:xfrm flipV="1">
            <a:off x="1688263" y="1270143"/>
            <a:ext cx="0" cy="43370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V="1">
            <a:off x="7460507" y="1270143"/>
            <a:ext cx="0" cy="433707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688263" y="1270143"/>
            <a:ext cx="5772244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4094679" y="768272"/>
            <a:ext cx="1009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Polarizer</a:t>
            </a:r>
            <a:endParaRPr lang="en-US" dirty="0"/>
          </a:p>
        </p:txBody>
      </p:sp>
      <p:cxnSp>
        <p:nvCxnSpPr>
          <p:cNvPr id="57" name="Straight Connector 56"/>
          <p:cNvCxnSpPr>
            <a:stCxn id="55" idx="2"/>
          </p:cNvCxnSpPr>
          <p:nvPr/>
        </p:nvCxnSpPr>
        <p:spPr>
          <a:xfrm>
            <a:off x="4599253" y="1137604"/>
            <a:ext cx="820" cy="13253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175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Procedure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1168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Velocity Calibration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339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Magnitude </a:t>
            </a:r>
            <a:r>
              <a:rPr lang="en-US" dirty="0" err="1" smtClean="0"/>
              <a:t>vs</a:t>
            </a:r>
            <a:r>
              <a:rPr lang="en-US" dirty="0" smtClean="0"/>
              <a:t>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176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Velocity </a:t>
            </a:r>
            <a:r>
              <a:rPr lang="en-US" dirty="0" err="1" smtClean="0"/>
              <a:t>vs</a:t>
            </a:r>
            <a:r>
              <a:rPr lang="en-US" dirty="0" smtClean="0"/>
              <a:t> Location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446144"/>
      </p:ext>
    </p:extLst>
  </p:cSld>
  <p:clrMapOvr>
    <a:masterClrMapping/>
  </p:clrMapOvr>
</p:sld>
</file>

<file path=ppt/theme/theme1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44450">
          <a:solidFill>
            <a:schemeClr val="tx1"/>
          </a:solidFill>
        </a:ln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1"/>
          </a:solidFill>
        </a:ln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72</TotalTime>
  <Words>136</Words>
  <Application>Microsoft Macintosh PowerPoint</Application>
  <PresentationFormat>On-screen Show (4:3)</PresentationFormat>
  <Paragraphs>24</Paragraphs>
  <Slides>11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Black</vt:lpstr>
      <vt:lpstr>Mapping the North Polar Spur and its associated Expanding HI Shell</vt:lpstr>
      <vt:lpstr>North Polar Spur</vt:lpstr>
      <vt:lpstr>Mapping Area</vt:lpstr>
      <vt:lpstr>Leuschner Observatory</vt:lpstr>
      <vt:lpstr>Receiver Diagram</vt:lpstr>
      <vt:lpstr>Procedure</vt:lpstr>
      <vt:lpstr>Velocity Calibration</vt:lpstr>
      <vt:lpstr>Magnitude vs Location</vt:lpstr>
      <vt:lpstr>Velocity vs Location</vt:lpstr>
      <vt:lpstr>Peak Separation vs Location</vt:lpstr>
      <vt:lpstr>Stepping Through Velocities</vt:lpstr>
    </vt:vector>
  </TitlesOfParts>
  <Company>UC Berkeley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Mapping the North Polar Spur and its associated Expanding HI Shell</dc:title>
  <dc:creator>Rachel Hochman</dc:creator>
  <cp:lastModifiedBy>Rachel Hochman</cp:lastModifiedBy>
  <cp:revision>7</cp:revision>
  <dcterms:created xsi:type="dcterms:W3CDTF">2015-05-04T20:30:08Z</dcterms:created>
  <dcterms:modified xsi:type="dcterms:W3CDTF">2015-05-04T21:42:55Z</dcterms:modified>
</cp:coreProperties>
</file>

<file path=docProps/thumbnail.jpeg>
</file>